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84" r:id="rId2"/>
    <p:sldId id="278" r:id="rId3"/>
    <p:sldId id="269" r:id="rId4"/>
    <p:sldId id="276" r:id="rId5"/>
    <p:sldId id="277" r:id="rId6"/>
    <p:sldId id="283" r:id="rId7"/>
    <p:sldId id="271" r:id="rId8"/>
    <p:sldId id="272" r:id="rId9"/>
    <p:sldId id="281" r:id="rId10"/>
    <p:sldId id="290" r:id="rId11"/>
    <p:sldId id="282" r:id="rId12"/>
    <p:sldId id="280" r:id="rId13"/>
    <p:sldId id="279" r:id="rId14"/>
    <p:sldId id="286" r:id="rId15"/>
    <p:sldId id="285" r:id="rId16"/>
    <p:sldId id="289" r:id="rId17"/>
    <p:sldId id="288" r:id="rId18"/>
    <p:sldId id="287"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354" autoAdjust="0"/>
  </p:normalViewPr>
  <p:slideViewPr>
    <p:cSldViewPr>
      <p:cViewPr>
        <p:scale>
          <a:sx n="100" d="100"/>
          <a:sy n="100" d="100"/>
        </p:scale>
        <p:origin x="-1104" y="31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30" d="100"/>
        <a:sy n="130" d="100"/>
      </p:scale>
      <p:origin x="0" y="0"/>
    </p:cViewPr>
  </p:sorterViewPr>
  <p:notesViewPr>
    <p:cSldViewPr>
      <p:cViewPr varScale="1">
        <p:scale>
          <a:sx n="71" d="100"/>
          <a:sy n="71" d="100"/>
        </p:scale>
        <p:origin x="-3062"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13D27B6-5442-4C36-A724-6058C505391E}" type="datetimeFigureOut">
              <a:rPr lang="en-US" smtClean="0"/>
              <a:t>8/11/2019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8817A-A55C-44D3-9E0B-03B8F2DB15C9}" type="slidenum">
              <a:rPr lang="en-US" smtClean="0"/>
              <a:t>‹#›</a:t>
            </a:fld>
            <a:endParaRPr lang="en-US"/>
          </a:p>
        </p:txBody>
      </p:sp>
    </p:spTree>
    <p:extLst>
      <p:ext uri="{BB962C8B-B14F-4D97-AF65-F5344CB8AC3E}">
        <p14:creationId xmlns:p14="http://schemas.microsoft.com/office/powerpoint/2010/main" val="1088557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A6D2852-633A-4490-95BF-DA5067A7D59C}" type="datetimeFigureOut">
              <a:rPr lang="en-US" smtClean="0"/>
              <a:t>8/11/2019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ACB8E2-54C5-42F2-B94C-AE3D0C81CA3F}" type="slidenum">
              <a:rPr lang="en-US" smtClean="0"/>
              <a:t>‹#›</a:t>
            </a:fld>
            <a:endParaRPr lang="en-US"/>
          </a:p>
        </p:txBody>
      </p:sp>
    </p:spTree>
    <p:extLst>
      <p:ext uri="{BB962C8B-B14F-4D97-AF65-F5344CB8AC3E}">
        <p14:creationId xmlns:p14="http://schemas.microsoft.com/office/powerpoint/2010/main" val="24201123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3685231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95" y="1965324"/>
            <a:ext cx="8229600" cy="4144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0" name="Title 19"/>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0352087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035893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TextBox 9"/>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2"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3"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359169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6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358275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86157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blackWhite">
      <p:bgPr>
        <a:solidFill>
          <a:schemeClr val="bg1">
            <a:lumMod val="95000"/>
          </a:schemeClr>
        </a:solidFill>
        <a:effectLst/>
      </p:bgPr>
    </p:bg>
    <p:spTree>
      <p:nvGrpSpPr>
        <p:cNvPr id="1" name=""/>
        <p:cNvGrpSpPr/>
        <p:nvPr/>
      </p:nvGrpSpPr>
      <p:grpSpPr>
        <a:xfrm>
          <a:off x="0" y="0"/>
          <a:ext cx="0" cy="0"/>
          <a:chOff x="0" y="0"/>
          <a:chExt cx="0" cy="0"/>
        </a:xfrm>
      </p:grpSpPr>
      <p:sp>
        <p:nvSpPr>
          <p:cNvPr id="2051" name="Text Placeholder 2"/>
          <p:cNvSpPr>
            <a:spLocks noGrp="1"/>
          </p:cNvSpPr>
          <p:nvPr>
            <p:ph type="body" idx="1"/>
          </p:nvPr>
        </p:nvSpPr>
        <p:spPr bwMode="auto">
          <a:xfrm>
            <a:off x="457200" y="2094549"/>
            <a:ext cx="8229600" cy="40014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pic>
        <p:nvPicPr>
          <p:cNvPr id="7" name="Picture 7" descr="iftalogowatermark"/>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0" y="0"/>
            <a:ext cx="3352800" cy="1136650"/>
          </a:xfrm>
          <a:prstGeom prst="rect">
            <a:avLst/>
          </a:prstGeom>
          <a:blipFill dpi="0" rotWithShape="1">
            <a:blip r:embed="rId10">
              <a:duotone>
                <a:srgbClr val="000080"/>
                <a:srgbClr val="FFFFFF"/>
              </a:duotone>
            </a:blip>
            <a:srcRect/>
            <a:tile tx="0" ty="0" sx="100000" sy="100000" flip="none" algn="tl"/>
          </a:blipFill>
          <a:ln>
            <a:noFill/>
          </a:ln>
          <a:effectLst/>
          <a:extLs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8" name="Picture 8" descr="IFTA"/>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3429000" y="152400"/>
            <a:ext cx="5575300" cy="409575"/>
          </a:xfrm>
          <a:prstGeom prst="rect">
            <a:avLst/>
          </a:prstGeom>
          <a:noFill/>
          <a:ln>
            <a:noFill/>
          </a:ln>
          <a:extLst>
            <a:ext uri="{909E8E84-426E-40DD-AFC4-6F175D3DCCD1}">
              <a14:hiddenFill xmlns:a14="http://schemas.microsoft.com/office/drawing/2010/main">
                <a:solidFill>
                  <a:srgbClr val="CCEC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userDrawn="1"/>
        </p:nvSpPr>
        <p:spPr bwMode="auto">
          <a:xfrm>
            <a:off x="2743200" y="6356350"/>
            <a:ext cx="3048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0" fontAlgn="base" hangingPunct="0">
              <a:spcBef>
                <a:spcPct val="0"/>
              </a:spcBef>
              <a:spcAft>
                <a:spcPct val="0"/>
              </a:spcAft>
              <a:defRPr/>
            </a:pPr>
            <a:r>
              <a:rPr lang="en-US" altLang="en-US" sz="1200" b="1" dirty="0" smtClean="0">
                <a:solidFill>
                  <a:schemeClr val="tx1"/>
                </a:solidFill>
              </a:rPr>
              <a:t>2019 Annual IFTA Business Meeting</a:t>
            </a:r>
            <a:endParaRPr lang="en-US" altLang="en-US" dirty="0" smtClean="0">
              <a:solidFill>
                <a:schemeClr val="tx1"/>
              </a:solidFill>
            </a:endParaRPr>
          </a:p>
        </p:txBody>
      </p:sp>
      <p:sp>
        <p:nvSpPr>
          <p:cNvPr id="10" name="Date Placeholder 3"/>
          <p:cNvSpPr txBox="1">
            <a:spLocks/>
          </p:cNvSpPr>
          <p:nvPr userDrawn="1"/>
        </p:nvSpPr>
        <p:spPr>
          <a:xfrm>
            <a:off x="304800" y="6267450"/>
            <a:ext cx="2133600" cy="365125"/>
          </a:xfrm>
          <a:prstGeom prst="rect">
            <a:avLst/>
          </a:prstGeom>
        </p:spPr>
        <p:txBody>
          <a:bodyPr anchor="ctr"/>
          <a:lstStyle>
            <a:defPPr>
              <a:defRPr lang="en-US"/>
            </a:defPPr>
            <a:lvl1pPr algn="l" rtl="0" eaLnBrk="1" fontAlgn="base" hangingPunct="1">
              <a:spcBef>
                <a:spcPct val="0"/>
              </a:spcBef>
              <a:spcAft>
                <a:spcPct val="0"/>
              </a:spcAft>
              <a:defRPr sz="1200" b="1" kern="1200">
                <a:solidFill>
                  <a:srgbClr val="3749F5"/>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dirty="0" smtClean="0">
                <a:solidFill>
                  <a:schemeClr val="tx1"/>
                </a:solidFill>
              </a:rPr>
              <a:t>August 14-15</a:t>
            </a:r>
            <a:endParaRPr lang="en-US" dirty="0">
              <a:solidFill>
                <a:schemeClr val="tx1"/>
              </a:solidFill>
            </a:endParaRPr>
          </a:p>
        </p:txBody>
      </p:sp>
      <p:sp>
        <p:nvSpPr>
          <p:cNvPr id="11" name="Slide Number Placeholder 5"/>
          <p:cNvSpPr txBox="1">
            <a:spLocks/>
          </p:cNvSpPr>
          <p:nvPr userDrawn="1"/>
        </p:nvSpPr>
        <p:spPr>
          <a:xfrm>
            <a:off x="6581775" y="6308725"/>
            <a:ext cx="2133600" cy="365125"/>
          </a:xfrm>
          <a:prstGeom prst="rect">
            <a:avLst/>
          </a:prstGeom>
        </p:spPr>
        <p:txBody>
          <a:bodyPr anchor="ctr"/>
          <a:lstStyle>
            <a:defPPr>
              <a:defRPr lang="en-US"/>
            </a:defPPr>
            <a:lvl1pPr algn="r" rtl="0" eaLnBrk="1" fontAlgn="base" hangingPunct="1">
              <a:spcBef>
                <a:spcPct val="0"/>
              </a:spcBef>
              <a:spcAft>
                <a:spcPct val="0"/>
              </a:spcAft>
              <a:defRPr sz="1200" b="1" kern="1200" smtClean="0">
                <a:solidFill>
                  <a:srgbClr val="3749F5"/>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defRPr/>
            </a:pPr>
            <a:r>
              <a:rPr lang="en-US" altLang="en-US" dirty="0" smtClean="0">
                <a:solidFill>
                  <a:schemeClr val="tx1"/>
                </a:solidFill>
              </a:rPr>
              <a:t>Raleigh, North Carolina</a:t>
            </a:r>
            <a:endParaRPr lang="en-US" altLang="en-US" dirty="0">
              <a:solidFill>
                <a:schemeClr val="tx1"/>
              </a:solidFill>
            </a:endParaRPr>
          </a:p>
        </p:txBody>
      </p:sp>
    </p:spTree>
    <p:extLst>
      <p:ext uri="{BB962C8B-B14F-4D97-AF65-F5344CB8AC3E}">
        <p14:creationId xmlns:p14="http://schemas.microsoft.com/office/powerpoint/2010/main" val="21382583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8" r:id="rId6"/>
    <p:sldLayoutId id="2147483670" r:id="rId7"/>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371600" y="1981200"/>
            <a:ext cx="6400800" cy="1752600"/>
          </a:xfrm>
        </p:spPr>
        <p:txBody>
          <a:bodyPr/>
          <a:lstStyle/>
          <a:p>
            <a:r>
              <a:rPr lang="en-US" sz="6000" dirty="0" smtClean="0">
                <a:solidFill>
                  <a:schemeClr val="tx1"/>
                </a:solidFill>
                <a:effectLst>
                  <a:outerShdw blurRad="38100" dist="38100" dir="2700000" algn="tl">
                    <a:srgbClr val="000000">
                      <a:alpha val="43137"/>
                    </a:srgbClr>
                  </a:outerShdw>
                </a:effectLst>
              </a:rPr>
              <a:t>It’s Town Hall time!</a:t>
            </a:r>
            <a:endParaRPr lang="en-US" sz="6000" dirty="0">
              <a:solidFill>
                <a:schemeClr val="tx1"/>
              </a:solidFill>
              <a:effectLst>
                <a:outerShdw blurRad="38100" dist="38100" dir="2700000" algn="tl">
                  <a:srgbClr val="000000">
                    <a:alpha val="43137"/>
                  </a:srgbClr>
                </a:outerShdw>
              </a:effectLst>
            </a:endParaRPr>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4950" y="1752600"/>
            <a:ext cx="6096000" cy="3409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6441428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2133600"/>
            <a:ext cx="8229600" cy="3976687"/>
          </a:xfrm>
        </p:spPr>
        <p:txBody>
          <a:bodyPr/>
          <a:lstStyle/>
          <a:p>
            <a:pPr marL="0" indent="0">
              <a:buNone/>
            </a:pPr>
            <a:r>
              <a:rPr lang="en-US" dirty="0" smtClean="0"/>
              <a:t>With a change to the Agreement, could </a:t>
            </a:r>
            <a:r>
              <a:rPr lang="en-US" dirty="0"/>
              <a:t>a per mile tax be collected through the IFTA Clearinghouse, much as a surcharge is collected now?  It would be a </a:t>
            </a:r>
            <a:endParaRPr lang="en-US" dirty="0" smtClean="0"/>
          </a:p>
          <a:p>
            <a:pPr marL="0" indent="0">
              <a:buNone/>
            </a:pPr>
            <a:r>
              <a:rPr lang="en-US" dirty="0" smtClean="0"/>
              <a:t>surcharge </a:t>
            </a:r>
            <a:r>
              <a:rPr lang="en-US" dirty="0"/>
              <a:t>applied to </a:t>
            </a:r>
            <a:endParaRPr lang="en-US" dirty="0" smtClean="0"/>
          </a:p>
          <a:p>
            <a:pPr marL="0" indent="0">
              <a:buNone/>
            </a:pPr>
            <a:r>
              <a:rPr lang="en-US" dirty="0" smtClean="0"/>
              <a:t>jurisdictional </a:t>
            </a:r>
            <a:r>
              <a:rPr lang="en-US" dirty="0"/>
              <a:t>miles. </a:t>
            </a:r>
          </a:p>
        </p:txBody>
      </p:sp>
      <p:sp>
        <p:nvSpPr>
          <p:cNvPr id="3" name="Title 2"/>
          <p:cNvSpPr>
            <a:spLocks noGrp="1"/>
          </p:cNvSpPr>
          <p:nvPr>
            <p:ph type="title"/>
          </p:nvPr>
        </p:nvSpPr>
        <p:spPr>
          <a:xfrm>
            <a:off x="457200" y="762000"/>
            <a:ext cx="8229600" cy="731838"/>
          </a:xfrm>
        </p:spPr>
        <p:txBody>
          <a:bodyPr/>
          <a:lstStyle/>
          <a:p>
            <a:pPr algn="r"/>
            <a:r>
              <a:rPr lang="en-US" dirty="0" smtClean="0">
                <a:effectLst>
                  <a:outerShdw blurRad="38100" dist="38100" dir="2700000" algn="tl">
                    <a:srgbClr val="000000">
                      <a:alpha val="43137"/>
                    </a:srgbClr>
                  </a:outerShdw>
                </a:effectLst>
              </a:rPr>
              <a:t>Mileage Tax</a:t>
            </a:r>
            <a:endParaRPr lang="en-US" dirty="0">
              <a:effectLst>
                <a:outerShdw blurRad="38100" dist="38100" dir="2700000" algn="tl">
                  <a:srgbClr val="000000">
                    <a:alpha val="43137"/>
                  </a:srgbClr>
                </a:outerShdw>
              </a:effectLst>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89822" y="3809999"/>
            <a:ext cx="1906939" cy="2286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43065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00200"/>
            <a:ext cx="8610600" cy="4510087"/>
          </a:xfrm>
        </p:spPr>
        <p:txBody>
          <a:bodyPr/>
          <a:lstStyle/>
          <a:p>
            <a:pPr marL="0" indent="0">
              <a:buNone/>
            </a:pPr>
            <a:r>
              <a:rPr lang="en-US" sz="2400" dirty="0"/>
              <a:t>There are member jurisdictions who have return filing systems that require the sum of taxable distance to equal the sum of total distance.  The same is true of the sum of tax paid fuel equaling the sum of total fuel.  If the licensee or the service provider/tax practitioner attempts to file a return where the taxable distance in a jurisdiction do not equal total distance, the return will not validate or post.  </a:t>
            </a:r>
            <a:endParaRPr lang="en-US" sz="2400" dirty="0" smtClean="0"/>
          </a:p>
          <a:p>
            <a:pPr marL="0" indent="0">
              <a:buNone/>
            </a:pPr>
            <a:r>
              <a:rPr lang="en-US" sz="2400" dirty="0" smtClean="0"/>
              <a:t>This </a:t>
            </a:r>
            <a:r>
              <a:rPr lang="en-US" sz="2400" dirty="0"/>
              <a:t>is more prevalent in online filing systems; paper returns can be filed properly, it is not known whether a properly filed paper return will validate and post when the columns do not match.  The problem is that many jurisdictions mandate electronic (online) filing and no longer support or offer paper returns.</a:t>
            </a:r>
            <a:br>
              <a:rPr lang="en-US" sz="2400" dirty="0"/>
            </a:br>
            <a:endParaRPr lang="en-US" sz="2400" dirty="0"/>
          </a:p>
        </p:txBody>
      </p:sp>
      <p:sp>
        <p:nvSpPr>
          <p:cNvPr id="3" name="Title 2"/>
          <p:cNvSpPr>
            <a:spLocks noGrp="1"/>
          </p:cNvSpPr>
          <p:nvPr>
            <p:ph type="title"/>
          </p:nvPr>
        </p:nvSpPr>
        <p:spPr>
          <a:xfrm>
            <a:off x="889000" y="381000"/>
            <a:ext cx="8229600" cy="1371600"/>
          </a:xfrm>
        </p:spPr>
        <p:txBody>
          <a:bodyPr/>
          <a:lstStyle/>
          <a:p>
            <a:pPr algn="r"/>
            <a:r>
              <a:rPr lang="en-US" dirty="0" smtClean="0">
                <a:effectLst>
                  <a:outerShdw blurRad="38100" dist="38100" dir="2700000" algn="tl">
                    <a:srgbClr val="000000">
                      <a:alpha val="43137"/>
                    </a:srgbClr>
                  </a:outerShdw>
                </a:effectLst>
              </a:rPr>
              <a:t>Exempt Distance </a:t>
            </a:r>
            <a:br>
              <a:rPr lang="en-US" dirty="0" smtClean="0">
                <a:effectLst>
                  <a:outerShdw blurRad="38100" dist="38100" dir="2700000" algn="tl">
                    <a:srgbClr val="000000">
                      <a:alpha val="43137"/>
                    </a:srgbClr>
                  </a:outerShdw>
                </a:effectLst>
              </a:rPr>
            </a:br>
            <a:r>
              <a:rPr lang="en-US" dirty="0" smtClean="0">
                <a:effectLst>
                  <a:outerShdw blurRad="38100" dist="38100" dir="2700000" algn="tl">
                    <a:srgbClr val="000000">
                      <a:alpha val="43137"/>
                    </a:srgbClr>
                  </a:outerShdw>
                </a:effectLst>
              </a:rPr>
              <a:t>and/or Fuel</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2618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967287"/>
          </a:xfrm>
        </p:spPr>
        <p:txBody>
          <a:bodyPr/>
          <a:lstStyle/>
          <a:p>
            <a:pPr marL="0" indent="0">
              <a:buNone/>
            </a:pPr>
            <a:r>
              <a:rPr lang="en-US" sz="2800" dirty="0" smtClean="0"/>
              <a:t>The </a:t>
            </a:r>
            <a:r>
              <a:rPr lang="en-US" sz="2800" dirty="0"/>
              <a:t>IFTA Articles of Agreement (R130.100.010) makes clear a jurisdiction's sovereign right to establish tax rates, exemptions, and exercise other substantive taxing authority.  Article R830 sets forth the requirements regarding the reporting of exempt distance and/or fuel.  </a:t>
            </a:r>
            <a:endParaRPr lang="en-US" sz="2800" dirty="0" smtClean="0"/>
          </a:p>
          <a:p>
            <a:pPr marL="0" indent="0">
              <a:buNone/>
            </a:pPr>
            <a:r>
              <a:rPr lang="en-US" sz="2800" dirty="0" smtClean="0"/>
              <a:t>Section </a:t>
            </a:r>
            <a:r>
              <a:rPr lang="en-US" sz="2800" dirty="0"/>
              <a:t>P720.500.020 establishes a requirement to have a separate column (or field) for taxable distance on the return.  There are numerous exemptions permitted by member jurisdictions.  </a:t>
            </a:r>
          </a:p>
        </p:txBody>
      </p:sp>
      <p:sp>
        <p:nvSpPr>
          <p:cNvPr id="5" name="Rectangle 4"/>
          <p:cNvSpPr/>
          <p:nvPr/>
        </p:nvSpPr>
        <p:spPr>
          <a:xfrm>
            <a:off x="4114800" y="457200"/>
            <a:ext cx="4648200" cy="707886"/>
          </a:xfrm>
          <a:prstGeom prst="rect">
            <a:avLst/>
          </a:prstGeom>
        </p:spPr>
        <p:txBody>
          <a:bodyPr wrap="square">
            <a:spAutoFit/>
          </a:bodyPr>
          <a:lstStyle/>
          <a:p>
            <a:pPr algn="r"/>
            <a:r>
              <a:rPr lang="en-US" sz="4000" b="1" dirty="0">
                <a:effectLst>
                  <a:outerShdw blurRad="38100" dist="38100" dir="2700000" algn="tl">
                    <a:srgbClr val="000000">
                      <a:alpha val="43137"/>
                    </a:srgbClr>
                  </a:outerShdw>
                </a:effectLst>
              </a:rPr>
              <a:t>DISCUSSION</a:t>
            </a:r>
            <a:endParaRPr lang="en-US" sz="40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78397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heel(1)">
                                      <p:cBhvr>
                                        <p:cTn id="7" dur="20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219200"/>
            <a:ext cx="8686800" cy="4891087"/>
          </a:xfrm>
        </p:spPr>
        <p:txBody>
          <a:bodyPr/>
          <a:lstStyle/>
          <a:p>
            <a:pPr marL="0" indent="0">
              <a:buNone/>
            </a:pPr>
            <a:r>
              <a:rPr lang="en-US" sz="2800" dirty="0" smtClean="0"/>
              <a:t>These </a:t>
            </a:r>
            <a:r>
              <a:rPr lang="en-US" sz="2800" dirty="0"/>
              <a:t>may be distance exemptions (e.g. non-taxable miles in Oregon, travel on the Massachusetts Turnpike, various logging or mining roads), vehicle exemptions (e.g. school buses, certain passenger buses, cranes, well drillers, vehicles operated under a US Postal contract), or fuel exemptions.  An IFTA licensee has the right to take these exemptions on the return.  If the base jurisdiction cannot process and therefore does not honor the exemptions to which the licensee is entitled, how does the licensee file a true and correct return and therefore pay the correct taxes to all affected jurisdictions?</a:t>
            </a:r>
          </a:p>
        </p:txBody>
      </p:sp>
    </p:spTree>
    <p:extLst>
      <p:ext uri="{BB962C8B-B14F-4D97-AF65-F5344CB8AC3E}">
        <p14:creationId xmlns:p14="http://schemas.microsoft.com/office/powerpoint/2010/main" val="37947644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4953000"/>
          </a:xfrm>
        </p:spPr>
        <p:txBody>
          <a:bodyPr/>
          <a:lstStyle/>
          <a:p>
            <a:pPr marL="0" indent="0">
              <a:buNone/>
            </a:pPr>
            <a:r>
              <a:rPr lang="en-US" sz="2800" dirty="0" smtClean="0"/>
              <a:t>We </a:t>
            </a:r>
            <a:r>
              <a:rPr lang="en-US" sz="2800" dirty="0"/>
              <a:t>would like to pose the following questions:</a:t>
            </a:r>
          </a:p>
          <a:p>
            <a:pPr marL="0" lvl="0" indent="0">
              <a:buNone/>
            </a:pPr>
            <a:r>
              <a:rPr lang="en-US" sz="2800" dirty="0"/>
              <a:t>? </a:t>
            </a:r>
            <a:r>
              <a:rPr lang="en-US" sz="2800" dirty="0" smtClean="0"/>
              <a:t>How </a:t>
            </a:r>
            <a:r>
              <a:rPr lang="en-US" sz="2800" dirty="0"/>
              <a:t>many jurisdictions have online tax return platforms that do not permit taxable distance to differ from total distance or tax paid fuel to differ from total fuel?</a:t>
            </a:r>
          </a:p>
          <a:p>
            <a:pPr marL="0" lvl="0" indent="0">
              <a:buNone/>
            </a:pPr>
            <a:r>
              <a:rPr lang="en-US" sz="2800" dirty="0"/>
              <a:t>? </a:t>
            </a:r>
            <a:r>
              <a:rPr lang="en-US" sz="2800" dirty="0" smtClean="0"/>
              <a:t>Does </a:t>
            </a:r>
            <a:r>
              <a:rPr lang="en-US" sz="2800" dirty="0"/>
              <a:t>your jurisdiction still support paper returns and if so will a return validate if the columns do not match?</a:t>
            </a:r>
          </a:p>
          <a:p>
            <a:pPr marL="0" lvl="0" indent="0">
              <a:buNone/>
            </a:pPr>
            <a:r>
              <a:rPr lang="en-US" sz="2800" dirty="0"/>
              <a:t>? </a:t>
            </a:r>
            <a:r>
              <a:rPr lang="en-US" sz="2800" dirty="0" smtClean="0"/>
              <a:t>How </a:t>
            </a:r>
            <a:r>
              <a:rPr lang="en-US" sz="2800" dirty="0"/>
              <a:t>is a licensee supposed to take a lawful exemption in Jurisdiction A when the base jurisdiction (Jurisdiction B) does not have a return that permits it?</a:t>
            </a:r>
          </a:p>
          <a:p>
            <a:endParaRPr lang="en-US" sz="2800" dirty="0"/>
          </a:p>
        </p:txBody>
      </p:sp>
      <p:sp>
        <p:nvSpPr>
          <p:cNvPr id="3" name="Title 2"/>
          <p:cNvSpPr>
            <a:spLocks noGrp="1"/>
          </p:cNvSpPr>
          <p:nvPr>
            <p:ph type="title"/>
          </p:nvPr>
        </p:nvSpPr>
        <p:spPr>
          <a:xfrm>
            <a:off x="457200" y="457200"/>
            <a:ext cx="8229600" cy="1143000"/>
          </a:xfrm>
        </p:spPr>
        <p:txBody>
          <a:bodyPr/>
          <a:lstStyle/>
          <a:p>
            <a:pPr algn="r"/>
            <a:r>
              <a:rPr lang="en-US" dirty="0"/>
              <a:t>QUESTIONS</a:t>
            </a:r>
          </a:p>
        </p:txBody>
      </p:sp>
    </p:spTree>
    <p:extLst>
      <p:ext uri="{BB962C8B-B14F-4D97-AF65-F5344CB8AC3E}">
        <p14:creationId xmlns:p14="http://schemas.microsoft.com/office/powerpoint/2010/main" val="13946747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wipe(down)">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circle(in)">
                                      <p:cBhvr>
                                        <p:cTn id="12" dur="20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600200"/>
            <a:ext cx="8915400" cy="4144963"/>
          </a:xfrm>
        </p:spPr>
        <p:txBody>
          <a:bodyPr/>
          <a:lstStyle/>
          <a:p>
            <a:pPr marL="0" indent="0">
              <a:buNone/>
            </a:pPr>
            <a:r>
              <a:rPr lang="en-US" sz="2600" dirty="0"/>
              <a:t>What </a:t>
            </a:r>
            <a:r>
              <a:rPr lang="en-US" sz="2600" dirty="0" smtClean="0"/>
              <a:t>are jurisdictions doing </a:t>
            </a:r>
            <a:r>
              <a:rPr lang="en-US" sz="2600" dirty="0"/>
              <a:t>to prepare for electronic verification of credentials? Such as legislation (if necessary), discussions with law enforcements on what is needed for roadside enforcement, system upgrades, other use of technology, etc.</a:t>
            </a:r>
          </a:p>
          <a:p>
            <a:pPr marL="0" indent="0">
              <a:buNone/>
            </a:pPr>
            <a:r>
              <a:rPr lang="en-US" sz="2600" dirty="0"/>
              <a:t>a.       How soon do you anticipate your jurisdiction will be ready to validate all credentials electronically?</a:t>
            </a:r>
          </a:p>
          <a:p>
            <a:pPr marL="0" indent="0">
              <a:buNone/>
            </a:pPr>
            <a:r>
              <a:rPr lang="en-US" sz="2600" dirty="0"/>
              <a:t>b.      What obstacles do you anticipate your jurisdiction having?</a:t>
            </a:r>
          </a:p>
          <a:p>
            <a:pPr marL="0" indent="0">
              <a:buNone/>
            </a:pPr>
            <a:r>
              <a:rPr lang="en-US" sz="2600" dirty="0"/>
              <a:t>c.       How can IFTA/IRP help your jurisdiction move in this direction?</a:t>
            </a:r>
          </a:p>
          <a:p>
            <a:endParaRPr lang="en-US" sz="2400" dirty="0"/>
          </a:p>
        </p:txBody>
      </p:sp>
      <p:sp>
        <p:nvSpPr>
          <p:cNvPr id="3" name="Title 2"/>
          <p:cNvSpPr>
            <a:spLocks noGrp="1"/>
          </p:cNvSpPr>
          <p:nvPr>
            <p:ph type="title"/>
          </p:nvPr>
        </p:nvSpPr>
        <p:spPr>
          <a:xfrm>
            <a:off x="533400" y="533400"/>
            <a:ext cx="8229600" cy="1143000"/>
          </a:xfrm>
        </p:spPr>
        <p:txBody>
          <a:bodyPr/>
          <a:lstStyle/>
          <a:p>
            <a:pPr algn="r"/>
            <a:r>
              <a:rPr lang="en-US" sz="3600" dirty="0" smtClean="0">
                <a:effectLst>
                  <a:outerShdw blurRad="38100" dist="38100" dir="2700000" algn="tl">
                    <a:srgbClr val="000000">
                      <a:alpha val="43137"/>
                    </a:srgbClr>
                  </a:outerShdw>
                </a:effectLst>
              </a:rPr>
              <a:t>Electronic Verification </a:t>
            </a:r>
            <a:br>
              <a:rPr lang="en-US" sz="3600" dirty="0" smtClean="0">
                <a:effectLst>
                  <a:outerShdw blurRad="38100" dist="38100" dir="2700000" algn="tl">
                    <a:srgbClr val="000000">
                      <a:alpha val="43137"/>
                    </a:srgbClr>
                  </a:outerShdw>
                </a:effectLst>
              </a:rPr>
            </a:br>
            <a:r>
              <a:rPr lang="en-US" sz="3600" dirty="0" smtClean="0">
                <a:effectLst>
                  <a:outerShdw blurRad="38100" dist="38100" dir="2700000" algn="tl">
                    <a:srgbClr val="000000">
                      <a:alpha val="43137"/>
                    </a:srgbClr>
                  </a:outerShdw>
                </a:effectLst>
              </a:rPr>
              <a:t>of Credentials</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987635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ircle(in)">
                                      <p:cBhvr>
                                        <p:cTn id="7" dur="20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1000"/>
                                        <p:tgtEl>
                                          <p:spTgt spid="2">
                                            <p:txEl>
                                              <p:pRg st="3" end="3"/>
                                            </p:txEl>
                                          </p:spTgt>
                                        </p:tgtEl>
                                      </p:cBhvr>
                                    </p:animEffect>
                                    <p:anim calcmode="lin" valueType="num">
                                      <p:cBhvr>
                                        <p:cTn id="17"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8"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400"/>
            <a:ext cx="5259705" cy="4144963"/>
          </a:xfrm>
        </p:spPr>
        <p:txBody>
          <a:bodyPr/>
          <a:lstStyle/>
          <a:p>
            <a:pPr marL="0" indent="0">
              <a:buNone/>
            </a:pPr>
            <a:r>
              <a:rPr lang="en-US" dirty="0"/>
              <a:t>Is your jurisdiction doing any type of VMT study, pilot program, or information gathering?  </a:t>
            </a:r>
            <a:endParaRPr lang="en-US" dirty="0" smtClean="0"/>
          </a:p>
          <a:p>
            <a:pPr marL="0" indent="0">
              <a:buNone/>
            </a:pPr>
            <a:r>
              <a:rPr lang="en-US" dirty="0" smtClean="0"/>
              <a:t>If </a:t>
            </a:r>
            <a:r>
              <a:rPr lang="en-US" dirty="0"/>
              <a:t>so, can you share what you are doing and how it affects the commercial vehicle realm?</a:t>
            </a:r>
          </a:p>
        </p:txBody>
      </p:sp>
      <p:sp>
        <p:nvSpPr>
          <p:cNvPr id="3" name="Title 2"/>
          <p:cNvSpPr>
            <a:spLocks noGrp="1"/>
          </p:cNvSpPr>
          <p:nvPr>
            <p:ph type="title"/>
          </p:nvPr>
        </p:nvSpPr>
        <p:spPr>
          <a:xfrm>
            <a:off x="457200" y="533400"/>
            <a:ext cx="8229600" cy="884238"/>
          </a:xfrm>
        </p:spPr>
        <p:txBody>
          <a:bodyPr/>
          <a:lstStyle/>
          <a:p>
            <a:pPr algn="r"/>
            <a:r>
              <a:rPr lang="en-US" dirty="0" smtClean="0">
                <a:effectLst>
                  <a:outerShdw blurRad="38100" dist="38100" dir="2700000" algn="tl">
                    <a:srgbClr val="000000">
                      <a:alpha val="43137"/>
                    </a:srgbClr>
                  </a:outerShdw>
                </a:effectLst>
              </a:rPr>
              <a:t>VMT</a:t>
            </a:r>
            <a:endParaRPr lang="en-US" dirty="0">
              <a:effectLst>
                <a:outerShdw blurRad="38100" dist="38100" dir="2700000" algn="tl">
                  <a:srgbClr val="000000">
                    <a:alpha val="43137"/>
                  </a:srgbClr>
                </a:outerShdw>
              </a:effectLs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1828800"/>
            <a:ext cx="2681834" cy="32718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514216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5295" y="1447800"/>
            <a:ext cx="8229600" cy="4662487"/>
          </a:xfrm>
        </p:spPr>
        <p:txBody>
          <a:bodyPr/>
          <a:lstStyle/>
          <a:p>
            <a:pPr marL="0" indent="0" algn="ctr">
              <a:buNone/>
            </a:pPr>
            <a:r>
              <a:rPr lang="en-US" sz="4000" dirty="0" smtClean="0"/>
              <a:t>Full Track – Short Track – NEW Track</a:t>
            </a:r>
          </a:p>
          <a:p>
            <a:pPr marL="0" indent="0" algn="ctr">
              <a:buNone/>
            </a:pPr>
            <a:r>
              <a:rPr lang="en-US" dirty="0" smtClean="0"/>
              <a:t>It’s time to take a look at the processes.</a:t>
            </a:r>
          </a:p>
          <a:p>
            <a:pPr marL="0" indent="0" algn="ctr">
              <a:buNone/>
            </a:pPr>
            <a:r>
              <a:rPr lang="en-US" b="1" dirty="0" smtClean="0"/>
              <a:t>When</a:t>
            </a:r>
            <a:r>
              <a:rPr lang="en-US" dirty="0" smtClean="0"/>
              <a:t> to Vote – </a:t>
            </a:r>
            <a:r>
              <a:rPr lang="en-US" b="1" dirty="0" smtClean="0"/>
              <a:t>How</a:t>
            </a:r>
            <a:r>
              <a:rPr lang="en-US" dirty="0" smtClean="0"/>
              <a:t> to vote</a:t>
            </a:r>
          </a:p>
          <a:p>
            <a:pPr marL="0" indent="0" algn="ctr">
              <a:buNone/>
            </a:pPr>
            <a:r>
              <a:rPr lang="en-US" dirty="0" smtClean="0"/>
              <a:t>What would you like to see changed in the current processes? </a:t>
            </a:r>
          </a:p>
          <a:p>
            <a:pPr marL="0" indent="0" algn="ctr">
              <a:buNone/>
            </a:pPr>
            <a:endParaRPr lang="en-US" dirty="0"/>
          </a:p>
        </p:txBody>
      </p:sp>
      <p:sp>
        <p:nvSpPr>
          <p:cNvPr id="3" name="Title 2"/>
          <p:cNvSpPr>
            <a:spLocks noGrp="1"/>
          </p:cNvSpPr>
          <p:nvPr>
            <p:ph type="title"/>
          </p:nvPr>
        </p:nvSpPr>
        <p:spPr>
          <a:xfrm>
            <a:off x="457200" y="533400"/>
            <a:ext cx="8229600" cy="884238"/>
          </a:xfrm>
        </p:spPr>
        <p:txBody>
          <a:bodyPr/>
          <a:lstStyle/>
          <a:p>
            <a:pPr algn="r"/>
            <a:r>
              <a:rPr lang="en-US" dirty="0" smtClean="0">
                <a:effectLst>
                  <a:outerShdw blurRad="38100" dist="38100" dir="2700000" algn="tl">
                    <a:srgbClr val="000000">
                      <a:alpha val="43137"/>
                    </a:srgbClr>
                  </a:outerShdw>
                </a:effectLst>
              </a:rPr>
              <a:t>Ballot Voting</a:t>
            </a:r>
            <a:endParaRPr lang="en-US" dirty="0">
              <a:effectLst>
                <a:outerShdw blurRad="38100" dist="38100" dir="2700000" algn="tl">
                  <a:srgbClr val="000000">
                    <a:alpha val="43137"/>
                  </a:srgbClr>
                </a:outerShdw>
              </a:effectLst>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4419600"/>
            <a:ext cx="4405314" cy="18049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64306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will Operational Goals and the progress toward meeting those goals be communicated to membership?</a:t>
            </a:r>
          </a:p>
          <a:p>
            <a:endParaRPr lang="en-US" dirty="0"/>
          </a:p>
          <a:p>
            <a:r>
              <a:rPr lang="en-US" dirty="0"/>
              <a:t>What is the status of remote workforce/office rental decision?</a:t>
            </a:r>
          </a:p>
          <a:p>
            <a:endParaRPr lang="en-US" dirty="0"/>
          </a:p>
        </p:txBody>
      </p:sp>
      <p:sp>
        <p:nvSpPr>
          <p:cNvPr id="3" name="Title 2"/>
          <p:cNvSpPr>
            <a:spLocks noGrp="1"/>
          </p:cNvSpPr>
          <p:nvPr>
            <p:ph type="title"/>
          </p:nvPr>
        </p:nvSpPr>
        <p:spPr>
          <a:xfrm>
            <a:off x="457200" y="1143000"/>
            <a:ext cx="8229600" cy="914400"/>
          </a:xfrm>
        </p:spPr>
        <p:txBody>
          <a:bodyPr/>
          <a:lstStyle/>
          <a:p>
            <a:pPr algn="r"/>
            <a:r>
              <a:rPr lang="en-US" dirty="0" smtClean="0">
                <a:effectLst>
                  <a:outerShdw blurRad="38100" dist="38100" dir="2700000" algn="tl">
                    <a:srgbClr val="000000">
                      <a:alpha val="43137"/>
                    </a:srgbClr>
                  </a:outerShdw>
                </a:effectLst>
              </a:rPr>
              <a:t>Questions </a:t>
            </a:r>
            <a:r>
              <a:rPr lang="en-US" dirty="0" smtClean="0">
                <a:solidFill>
                  <a:srgbClr val="FF0000"/>
                </a:solidFill>
                <a:effectLst>
                  <a:outerShdw blurRad="38100" dist="38100" dir="2700000" algn="tl">
                    <a:srgbClr val="000000">
                      <a:alpha val="43137"/>
                    </a:srgbClr>
                  </a:outerShdw>
                </a:effectLst>
              </a:rPr>
              <a:t>about</a:t>
            </a:r>
            <a:r>
              <a:rPr lang="en-US" dirty="0" smtClean="0">
                <a:effectLst>
                  <a:outerShdw blurRad="38100" dist="38100" dir="2700000" algn="tl">
                    <a:srgbClr val="000000">
                      <a:alpha val="43137"/>
                    </a:srgbClr>
                  </a:outerShdw>
                </a:effectLst>
              </a:rPr>
              <a:t> IFTA, Inc. </a:t>
            </a: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0200" y="4800600"/>
            <a:ext cx="1528763" cy="1528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780500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09750" y="1752600"/>
            <a:ext cx="5524500" cy="4419600"/>
          </a:xfrm>
        </p:spPr>
      </p:pic>
    </p:spTree>
    <p:extLst>
      <p:ext uri="{BB962C8B-B14F-4D97-AF65-F5344CB8AC3E}">
        <p14:creationId xmlns:p14="http://schemas.microsoft.com/office/powerpoint/2010/main" val="20812448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81000" y="1752600"/>
            <a:ext cx="4038600" cy="4191000"/>
          </a:xfrm>
        </p:spPr>
        <p:txBody>
          <a:bodyPr/>
          <a:lstStyle/>
          <a:p>
            <a:pPr marL="0" indent="0">
              <a:buNone/>
            </a:pPr>
            <a:r>
              <a:rPr lang="en-US" sz="5400" dirty="0" smtClean="0"/>
              <a:t>Text your question or issue to 480.748.5648</a:t>
            </a:r>
          </a:p>
          <a:p>
            <a:pPr marL="0" indent="0" algn="r">
              <a:buNone/>
            </a:pPr>
            <a:r>
              <a:rPr lang="en-US" sz="4400" i="1" dirty="0" smtClean="0"/>
              <a:t>(Monica)</a:t>
            </a:r>
          </a:p>
        </p:txBody>
      </p:sp>
      <p:pic>
        <p:nvPicPr>
          <p:cNvPr id="18436" name="Picture 4" descr="C:\Users\Lonette Turner\AppData\Local\Microsoft\Windows\INetCache\IE\34QL2VLO\meizu_mx3_android_phone_announced_1[1].jpg"/>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012156"/>
            <a:ext cx="4038600" cy="3702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14840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5295" y="2057400"/>
            <a:ext cx="8229600" cy="4052887"/>
          </a:xfrm>
        </p:spPr>
        <p:txBody>
          <a:bodyPr/>
          <a:lstStyle/>
          <a:p>
            <a:pPr marL="0" indent="0">
              <a:buNone/>
            </a:pPr>
            <a:r>
              <a:rPr lang="en-US" dirty="0"/>
              <a:t>A gallon (or GGE) of CNG as ”a quantity of compressed natural gas equal to 126.67 cubic feet of natural gas at 60 degrees Fahrenheit and one atmosphere of pressure.  In the alternative, it means a quantity of compressed </a:t>
            </a:r>
            <a:endParaRPr lang="en-US" dirty="0" smtClean="0"/>
          </a:p>
          <a:p>
            <a:pPr marL="0" indent="0">
              <a:buNone/>
            </a:pPr>
            <a:r>
              <a:rPr lang="en-US" dirty="0" smtClean="0"/>
              <a:t>natural </a:t>
            </a:r>
            <a:r>
              <a:rPr lang="en-US" dirty="0"/>
              <a:t>gas that weighs </a:t>
            </a:r>
            <a:endParaRPr lang="en-US" dirty="0" smtClean="0"/>
          </a:p>
          <a:p>
            <a:pPr marL="0" indent="0">
              <a:buNone/>
            </a:pPr>
            <a:r>
              <a:rPr lang="en-US" dirty="0" smtClean="0"/>
              <a:t>5.66 </a:t>
            </a:r>
            <a:r>
              <a:rPr lang="en-US" dirty="0"/>
              <a:t>pounds.” (Article II, R222). </a:t>
            </a:r>
          </a:p>
        </p:txBody>
      </p:sp>
      <p:sp>
        <p:nvSpPr>
          <p:cNvPr id="4" name="Title 3"/>
          <p:cNvSpPr>
            <a:spLocks noGrp="1"/>
          </p:cNvSpPr>
          <p:nvPr>
            <p:ph type="title"/>
          </p:nvPr>
        </p:nvSpPr>
        <p:spPr>
          <a:xfrm>
            <a:off x="457200" y="762000"/>
            <a:ext cx="8229600" cy="685800"/>
          </a:xfrm>
        </p:spPr>
        <p:txBody>
          <a:bodyPr/>
          <a:lstStyle/>
          <a:p>
            <a:pPr algn="r"/>
            <a:r>
              <a:rPr lang="en-US" dirty="0" smtClean="0">
                <a:effectLst>
                  <a:outerShdw blurRad="38100" dist="38100" dir="2700000" algn="tl">
                    <a:srgbClr val="000000">
                      <a:alpha val="43137"/>
                    </a:srgbClr>
                  </a:outerShdw>
                </a:effectLst>
              </a:rPr>
              <a:t>Cubic Feet</a:t>
            </a: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69100" y="4114800"/>
            <a:ext cx="1841043" cy="196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539948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5295" y="1219200"/>
            <a:ext cx="8229600" cy="4891087"/>
          </a:xfrm>
        </p:spPr>
        <p:txBody>
          <a:bodyPr/>
          <a:lstStyle/>
          <a:p>
            <a:pPr marL="0" indent="0">
              <a:buNone/>
            </a:pPr>
            <a:r>
              <a:rPr lang="en-US" dirty="0"/>
              <a:t>However, The National Council of Weights and Measures no longer recognizes the cubic feet measurement of CNG, but does agree with the IFTA Agreement for the 5.66 lb. equivalent as a GGE of CNG.  The US Dept. of Energy’s Alternative Fuels Data Center (https://afdc.energy.gov/fuels/equivalency_methodology.html ) lists the cubic feet measurement as 123.57 cubic feet of CNG as a GGE (it also has the 5.66 lbs. of CNG as a GGE).</a:t>
            </a:r>
          </a:p>
        </p:txBody>
      </p:sp>
    </p:spTree>
    <p:extLst>
      <p:ext uri="{BB962C8B-B14F-4D97-AF65-F5344CB8AC3E}">
        <p14:creationId xmlns:p14="http://schemas.microsoft.com/office/powerpoint/2010/main" val="22449296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5295" y="1447800"/>
            <a:ext cx="8229600" cy="4800600"/>
          </a:xfrm>
        </p:spPr>
        <p:txBody>
          <a:bodyPr/>
          <a:lstStyle/>
          <a:p>
            <a:pPr marL="0" indent="0">
              <a:buNone/>
            </a:pPr>
            <a:r>
              <a:rPr lang="en-US" dirty="0"/>
              <a:t>IFTA’s definition of a GGE for CNG by cubic feet in the agreement no longer agrees with what is accepted by other reliable national sources, which creates an issue for jurisdictions that are required to follow IFTA rules.   The agreement should either change and agree with other recognized sources or drop the cubic feet equivalent altogether and keep the 5.66 lbs. measurement</a:t>
            </a:r>
            <a:r>
              <a:rPr lang="en-US" dirty="0" smtClean="0"/>
              <a:t>.</a:t>
            </a:r>
            <a:endParaRPr lang="en-US" dirty="0"/>
          </a:p>
        </p:txBody>
      </p:sp>
    </p:spTree>
    <p:extLst>
      <p:ext uri="{BB962C8B-B14F-4D97-AF65-F5344CB8AC3E}">
        <p14:creationId xmlns:p14="http://schemas.microsoft.com/office/powerpoint/2010/main" val="31490538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133600"/>
            <a:ext cx="8229600" cy="1143000"/>
          </a:xfrm>
        </p:spPr>
        <p:txBody>
          <a:bodyPr/>
          <a:lstStyle/>
          <a:p>
            <a:r>
              <a:rPr lang="en-US" sz="6000" dirty="0" smtClean="0"/>
              <a:t>Thoughts???</a:t>
            </a:r>
            <a:endParaRPr lang="en-US" sz="6000" dirty="0"/>
          </a:p>
        </p:txBody>
      </p:sp>
      <p:pic>
        <p:nvPicPr>
          <p:cNvPr id="3074"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971800" y="3581400"/>
            <a:ext cx="3127992" cy="2147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8409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 </a:t>
            </a:r>
          </a:p>
        </p:txBody>
      </p:sp>
      <p:sp>
        <p:nvSpPr>
          <p:cNvPr id="4" name="Title 3"/>
          <p:cNvSpPr>
            <a:spLocks noGrp="1"/>
          </p:cNvSpPr>
          <p:nvPr>
            <p:ph type="title"/>
          </p:nvPr>
        </p:nvSpPr>
        <p:spPr>
          <a:xfrm>
            <a:off x="457200" y="533400"/>
            <a:ext cx="8229600" cy="884238"/>
          </a:xfrm>
        </p:spPr>
        <p:txBody>
          <a:bodyPr/>
          <a:lstStyle/>
          <a:p>
            <a:pPr algn="r"/>
            <a:r>
              <a:rPr lang="en-US" dirty="0">
                <a:effectLst>
                  <a:outerShdw blurRad="38100" dist="38100" dir="2700000" algn="tl">
                    <a:srgbClr val="000000">
                      <a:alpha val="43137"/>
                    </a:srgbClr>
                  </a:outerShdw>
                </a:effectLst>
              </a:rPr>
              <a:t>Surcharge</a:t>
            </a:r>
          </a:p>
        </p:txBody>
      </p:sp>
      <p:sp>
        <p:nvSpPr>
          <p:cNvPr id="5" name="Rectangle 4"/>
          <p:cNvSpPr/>
          <p:nvPr/>
        </p:nvSpPr>
        <p:spPr>
          <a:xfrm>
            <a:off x="1219200" y="2057400"/>
            <a:ext cx="6477000" cy="1569660"/>
          </a:xfrm>
          <a:prstGeom prst="rect">
            <a:avLst/>
          </a:prstGeom>
        </p:spPr>
        <p:txBody>
          <a:bodyPr wrap="square">
            <a:spAutoFit/>
          </a:bodyPr>
          <a:lstStyle/>
          <a:p>
            <a:r>
              <a:rPr lang="en-US" sz="4800" dirty="0" smtClean="0"/>
              <a:t>Pluses </a:t>
            </a:r>
            <a:r>
              <a:rPr lang="en-US" sz="4800" dirty="0"/>
              <a:t>and minuses of having a </a:t>
            </a:r>
            <a:r>
              <a:rPr lang="en-US" sz="4800" dirty="0" smtClean="0"/>
              <a:t>Surcharge</a:t>
            </a:r>
            <a:endParaRPr lang="en-US" sz="48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29000" y="4038600"/>
            <a:ext cx="1724025" cy="1724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25569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lstStyle/>
          <a:p>
            <a:pPr marL="0" indent="0">
              <a:buNone/>
            </a:pPr>
            <a:r>
              <a:rPr lang="en-US" dirty="0" smtClean="0"/>
              <a:t>How many jurisdictions require your carriers to provide a list of their vehicles? </a:t>
            </a:r>
          </a:p>
          <a:p>
            <a:pPr lvl="1"/>
            <a:r>
              <a:rPr lang="en-US" dirty="0" smtClean="0"/>
              <a:t>Original License</a:t>
            </a:r>
          </a:p>
          <a:p>
            <a:pPr lvl="1"/>
            <a:r>
              <a:rPr lang="en-US" dirty="0" smtClean="0"/>
              <a:t>Renewal</a:t>
            </a:r>
            <a:endParaRPr lang="en-US" dirty="0"/>
          </a:p>
        </p:txBody>
      </p:sp>
      <p:sp>
        <p:nvSpPr>
          <p:cNvPr id="4" name="Title 3"/>
          <p:cNvSpPr>
            <a:spLocks noGrp="1"/>
          </p:cNvSpPr>
          <p:nvPr>
            <p:ph type="title"/>
          </p:nvPr>
        </p:nvSpPr>
        <p:spPr>
          <a:xfrm>
            <a:off x="457200" y="762000"/>
            <a:ext cx="8229600" cy="1143000"/>
          </a:xfrm>
        </p:spPr>
        <p:txBody>
          <a:bodyPr/>
          <a:lstStyle/>
          <a:p>
            <a:pPr algn="r"/>
            <a:r>
              <a:rPr lang="en-US" dirty="0" smtClean="0">
                <a:effectLst>
                  <a:outerShdw blurRad="38100" dist="38100" dir="2700000" algn="tl">
                    <a:srgbClr val="000000">
                      <a:alpha val="43137"/>
                    </a:srgbClr>
                  </a:outerShdw>
                </a:effectLst>
              </a:rPr>
              <a:t>Vehicle List</a:t>
            </a:r>
            <a:endParaRPr lang="en-US" dirty="0">
              <a:effectLst>
                <a:outerShdw blurRad="38100" dist="38100" dir="2700000" algn="tl">
                  <a:srgbClr val="000000">
                    <a:alpha val="43137"/>
                  </a:srgbClr>
                </a:outerShdw>
              </a:effectLst>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71799" y="4491275"/>
            <a:ext cx="2778125" cy="16194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3494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How do </a:t>
            </a:r>
            <a:r>
              <a:rPr lang="en-US" dirty="0" smtClean="0"/>
              <a:t>jurisdictions </a:t>
            </a:r>
            <a:r>
              <a:rPr lang="en-US" dirty="0"/>
              <a:t>that allow </a:t>
            </a:r>
            <a:r>
              <a:rPr lang="en-US" dirty="0" smtClean="0"/>
              <a:t>exemptions for off </a:t>
            </a:r>
            <a:r>
              <a:rPr lang="en-US" dirty="0"/>
              <a:t>road </a:t>
            </a:r>
            <a:r>
              <a:rPr lang="en-US" dirty="0" smtClean="0"/>
              <a:t>miles, </a:t>
            </a:r>
            <a:r>
              <a:rPr lang="en-US" dirty="0"/>
              <a:t>verify reported off road miles?  </a:t>
            </a:r>
            <a:endParaRPr lang="en-US" dirty="0" smtClean="0"/>
          </a:p>
          <a:p>
            <a:r>
              <a:rPr lang="en-US" dirty="0" smtClean="0"/>
              <a:t>Is </a:t>
            </a:r>
            <a:r>
              <a:rPr lang="en-US" dirty="0"/>
              <a:t>there a certain threshold where verification is requested or do you request documentation to validate these miles?  </a:t>
            </a:r>
          </a:p>
          <a:p>
            <a:endParaRPr lang="en-US" dirty="0"/>
          </a:p>
        </p:txBody>
      </p:sp>
      <p:sp>
        <p:nvSpPr>
          <p:cNvPr id="3" name="Title 2"/>
          <p:cNvSpPr>
            <a:spLocks noGrp="1"/>
          </p:cNvSpPr>
          <p:nvPr>
            <p:ph type="title"/>
          </p:nvPr>
        </p:nvSpPr>
        <p:spPr>
          <a:xfrm>
            <a:off x="609600" y="609600"/>
            <a:ext cx="8229600" cy="1143000"/>
          </a:xfrm>
        </p:spPr>
        <p:txBody>
          <a:bodyPr/>
          <a:lstStyle/>
          <a:p>
            <a:pPr algn="r"/>
            <a:r>
              <a:rPr lang="en-US" dirty="0" smtClean="0">
                <a:effectLst>
                  <a:outerShdw blurRad="38100" dist="38100" dir="2700000" algn="tl">
                    <a:srgbClr val="000000">
                      <a:alpha val="43137"/>
                    </a:srgbClr>
                  </a:outerShdw>
                </a:effectLst>
              </a:rPr>
              <a:t>Off Road Miles</a:t>
            </a:r>
            <a:endParaRPr lang="en-US" dirty="0">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4293870"/>
            <a:ext cx="2540000" cy="1428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5192927"/>
      </p:ext>
    </p:extLst>
  </p:cSld>
  <p:clrMapOvr>
    <a:masterClrMapping/>
  </p:clrMapOvr>
  <p:timing>
    <p:tnLst>
      <p:par>
        <p:cTn id="1" dur="indefinite" restart="never" nodeType="tmRoot"/>
      </p:par>
    </p:tnLst>
  </p:timing>
</p:sld>
</file>

<file path=ppt/theme/theme1.xml><?xml version="1.0" encoding="utf-8"?>
<a:theme xmlns:a="http://schemas.openxmlformats.org/drawingml/2006/main" name="IFTA ABM 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756</TotalTime>
  <Words>619</Words>
  <Application>Microsoft Office PowerPoint</Application>
  <PresentationFormat>On-screen Show (4:3)</PresentationFormat>
  <Paragraphs>53</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IFTA ABM 2016</vt:lpstr>
      <vt:lpstr>PowerPoint Presentation</vt:lpstr>
      <vt:lpstr>PowerPoint Presentation</vt:lpstr>
      <vt:lpstr>Cubic Feet</vt:lpstr>
      <vt:lpstr>PowerPoint Presentation</vt:lpstr>
      <vt:lpstr>PowerPoint Presentation</vt:lpstr>
      <vt:lpstr>Thoughts???</vt:lpstr>
      <vt:lpstr>Surcharge</vt:lpstr>
      <vt:lpstr>Vehicle List</vt:lpstr>
      <vt:lpstr>Off Road Miles</vt:lpstr>
      <vt:lpstr>Mileage Tax</vt:lpstr>
      <vt:lpstr>Exempt Distance  and/or Fuel</vt:lpstr>
      <vt:lpstr>PowerPoint Presentation</vt:lpstr>
      <vt:lpstr>PowerPoint Presentation</vt:lpstr>
      <vt:lpstr>QUESTIONS</vt:lpstr>
      <vt:lpstr>Electronic Verification  of Credentials</vt:lpstr>
      <vt:lpstr>VMT</vt:lpstr>
      <vt:lpstr>Ballot Voting</vt:lpstr>
      <vt:lpstr>Questions about IFTA, Inc.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Lonette Turner</dc:creator>
  <cp:lastModifiedBy>mhalstead@iftach.org</cp:lastModifiedBy>
  <cp:revision>89</cp:revision>
  <dcterms:created xsi:type="dcterms:W3CDTF">2016-07-21T22:27:59Z</dcterms:created>
  <dcterms:modified xsi:type="dcterms:W3CDTF">2019-08-11T21:48:43Z</dcterms:modified>
</cp:coreProperties>
</file>